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6" r:id="rId1"/>
  </p:sldMasterIdLst>
  <p:sldIdLst>
    <p:sldId id="257" r:id="rId2"/>
  </p:sldIdLst>
  <p:sldSz cx="38404800" cy="32918400"/>
  <p:notesSz cx="6858000" cy="9144000"/>
  <p:defaultTextStyle>
    <a:defPPr>
      <a:defRPr lang="en-US"/>
    </a:defPPr>
    <a:lvl1pPr marL="0" algn="l" defTabSz="2037786" rtl="0" eaLnBrk="1" latinLnBrk="0" hangingPunct="1">
      <a:defRPr sz="8000" kern="1200">
        <a:solidFill>
          <a:schemeClr val="tx1"/>
        </a:solidFill>
        <a:latin typeface="+mn-lt"/>
        <a:ea typeface="+mn-ea"/>
        <a:cs typeface="+mn-cs"/>
      </a:defRPr>
    </a:lvl1pPr>
    <a:lvl2pPr marL="2037786" algn="l" defTabSz="2037786" rtl="0" eaLnBrk="1" latinLnBrk="0" hangingPunct="1">
      <a:defRPr sz="8000" kern="1200">
        <a:solidFill>
          <a:schemeClr val="tx1"/>
        </a:solidFill>
        <a:latin typeface="+mn-lt"/>
        <a:ea typeface="+mn-ea"/>
        <a:cs typeface="+mn-cs"/>
      </a:defRPr>
    </a:lvl2pPr>
    <a:lvl3pPr marL="4075572" algn="l" defTabSz="2037786" rtl="0" eaLnBrk="1" latinLnBrk="0" hangingPunct="1">
      <a:defRPr sz="8000" kern="1200">
        <a:solidFill>
          <a:schemeClr val="tx1"/>
        </a:solidFill>
        <a:latin typeface="+mn-lt"/>
        <a:ea typeface="+mn-ea"/>
        <a:cs typeface="+mn-cs"/>
      </a:defRPr>
    </a:lvl3pPr>
    <a:lvl4pPr marL="6113358" algn="l" defTabSz="2037786" rtl="0" eaLnBrk="1" latinLnBrk="0" hangingPunct="1">
      <a:defRPr sz="8000" kern="1200">
        <a:solidFill>
          <a:schemeClr val="tx1"/>
        </a:solidFill>
        <a:latin typeface="+mn-lt"/>
        <a:ea typeface="+mn-ea"/>
        <a:cs typeface="+mn-cs"/>
      </a:defRPr>
    </a:lvl4pPr>
    <a:lvl5pPr marL="8151144" algn="l" defTabSz="2037786" rtl="0" eaLnBrk="1" latinLnBrk="0" hangingPunct="1">
      <a:defRPr sz="8000" kern="1200">
        <a:solidFill>
          <a:schemeClr val="tx1"/>
        </a:solidFill>
        <a:latin typeface="+mn-lt"/>
        <a:ea typeface="+mn-ea"/>
        <a:cs typeface="+mn-cs"/>
      </a:defRPr>
    </a:lvl5pPr>
    <a:lvl6pPr marL="10188931" algn="l" defTabSz="2037786" rtl="0" eaLnBrk="1" latinLnBrk="0" hangingPunct="1">
      <a:defRPr sz="8000" kern="1200">
        <a:solidFill>
          <a:schemeClr val="tx1"/>
        </a:solidFill>
        <a:latin typeface="+mn-lt"/>
        <a:ea typeface="+mn-ea"/>
        <a:cs typeface="+mn-cs"/>
      </a:defRPr>
    </a:lvl6pPr>
    <a:lvl7pPr marL="12226717" algn="l" defTabSz="2037786" rtl="0" eaLnBrk="1" latinLnBrk="0" hangingPunct="1">
      <a:defRPr sz="8000" kern="1200">
        <a:solidFill>
          <a:schemeClr val="tx1"/>
        </a:solidFill>
        <a:latin typeface="+mn-lt"/>
        <a:ea typeface="+mn-ea"/>
        <a:cs typeface="+mn-cs"/>
      </a:defRPr>
    </a:lvl7pPr>
    <a:lvl8pPr marL="14264503" algn="l" defTabSz="2037786" rtl="0" eaLnBrk="1" latinLnBrk="0" hangingPunct="1">
      <a:defRPr sz="8000" kern="1200">
        <a:solidFill>
          <a:schemeClr val="tx1"/>
        </a:solidFill>
        <a:latin typeface="+mn-lt"/>
        <a:ea typeface="+mn-ea"/>
        <a:cs typeface="+mn-cs"/>
      </a:defRPr>
    </a:lvl8pPr>
    <a:lvl9pPr marL="16302289" algn="l" defTabSz="2037786" rtl="0" eaLnBrk="1" latinLnBrk="0" hangingPunct="1">
      <a:defRPr sz="8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209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Kim" initials="BK" lastIdx="3" clrIdx="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4F8B"/>
    <a:srgbClr val="0D437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479" autoAdjust="0"/>
    <p:restoredTop sz="94674"/>
  </p:normalViewPr>
  <p:slideViewPr>
    <p:cSldViewPr snapToGrid="0" snapToObjects="1">
      <p:cViewPr>
        <p:scale>
          <a:sx n="25" d="100"/>
          <a:sy n="25" d="100"/>
        </p:scale>
        <p:origin x="1536" y="-96"/>
      </p:cViewPr>
      <p:guideLst>
        <p:guide orient="horz" pos="10368"/>
        <p:guide pos="120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3.png>
</file>

<file path=ppt/media/image4.png>
</file>

<file path=ppt/media/image5.jp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5387342"/>
            <a:ext cx="28803600" cy="11460480"/>
          </a:xfrm>
        </p:spPr>
        <p:txBody>
          <a:bodyPr anchor="b"/>
          <a:lstStyle>
            <a:lvl1pPr algn="ctr">
              <a:defRPr sz="18900"/>
            </a:lvl1pPr>
          </a:lstStyle>
          <a:p>
            <a:r>
              <a:rPr lang="en-US" smtClean="0"/>
              <a:t>Click to edit Master title style</a:t>
            </a:r>
            <a:endParaRPr lang="en-US"/>
          </a:p>
        </p:txBody>
      </p:sp>
      <p:sp>
        <p:nvSpPr>
          <p:cNvPr id="3" name="Subtitle 2"/>
          <p:cNvSpPr>
            <a:spLocks noGrp="1"/>
          </p:cNvSpPr>
          <p:nvPr>
            <p:ph type="subTitle" idx="1"/>
          </p:nvPr>
        </p:nvSpPr>
        <p:spPr>
          <a:xfrm>
            <a:off x="4800600" y="17289782"/>
            <a:ext cx="28803600" cy="7947658"/>
          </a:xfrm>
        </p:spPr>
        <p:txBody>
          <a:bodyPr/>
          <a:lstStyle>
            <a:lvl1pPr marL="0" indent="0" algn="ctr">
              <a:buNone/>
              <a:defRPr sz="7560"/>
            </a:lvl1pPr>
            <a:lvl2pPr marL="1440180" indent="0" algn="ctr">
              <a:buNone/>
              <a:defRPr sz="6300"/>
            </a:lvl2pPr>
            <a:lvl3pPr marL="2880360" indent="0" algn="ctr">
              <a:buNone/>
              <a:defRPr sz="5670"/>
            </a:lvl3pPr>
            <a:lvl4pPr marL="4320540" indent="0" algn="ctr">
              <a:buNone/>
              <a:defRPr sz="5040"/>
            </a:lvl4pPr>
            <a:lvl5pPr marL="5760720" indent="0" algn="ctr">
              <a:buNone/>
              <a:defRPr sz="5040"/>
            </a:lvl5pPr>
            <a:lvl6pPr marL="7200900" indent="0" algn="ctr">
              <a:buNone/>
              <a:defRPr sz="5040"/>
            </a:lvl6pPr>
            <a:lvl7pPr marL="8641080" indent="0" algn="ctr">
              <a:buNone/>
              <a:defRPr sz="5040"/>
            </a:lvl7pPr>
            <a:lvl8pPr marL="10081260" indent="0" algn="ctr">
              <a:buNone/>
              <a:defRPr sz="5040"/>
            </a:lvl8pPr>
            <a:lvl9pPr marL="11521440" indent="0" algn="ctr">
              <a:buNone/>
              <a:defRPr sz="504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1472E2A-A46F-2944-8982-0D4B8273BC81}" type="datetimeFigureOut">
              <a:rPr lang="en-US" smtClean="0"/>
              <a:pPr/>
              <a:t>4/13/2017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31104333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472E2A-A46F-2944-8982-0D4B8273BC81}" type="datetimeFigureOut">
              <a:rPr lang="en-US" smtClean="0"/>
              <a:pPr/>
              <a:t>4/13/2017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10848973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5" y="1752600"/>
            <a:ext cx="8281035" cy="2789682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640330" y="1752600"/>
            <a:ext cx="24363045"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472E2A-A46F-2944-8982-0D4B8273BC81}" type="datetimeFigureOut">
              <a:rPr lang="en-US" smtClean="0"/>
              <a:pPr/>
              <a:t>4/13/2017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882624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1472E2A-A46F-2944-8982-0D4B8273BC81}" type="datetimeFigureOut">
              <a:rPr lang="en-US" smtClean="0"/>
              <a:pPr/>
              <a:t>4/13/2017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29939666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28" y="8206745"/>
            <a:ext cx="33124140" cy="13693138"/>
          </a:xfrm>
        </p:spPr>
        <p:txBody>
          <a:bodyPr anchor="b"/>
          <a:lstStyle>
            <a:lvl1pPr>
              <a:defRPr sz="18900"/>
            </a:lvl1pPr>
          </a:lstStyle>
          <a:p>
            <a:r>
              <a:rPr lang="en-US" smtClean="0"/>
              <a:t>Click to edit Master title style</a:t>
            </a:r>
            <a:endParaRPr lang="en-US"/>
          </a:p>
        </p:txBody>
      </p:sp>
      <p:sp>
        <p:nvSpPr>
          <p:cNvPr id="3" name="Text Placeholder 2"/>
          <p:cNvSpPr>
            <a:spLocks noGrp="1"/>
          </p:cNvSpPr>
          <p:nvPr>
            <p:ph type="body" idx="1"/>
          </p:nvPr>
        </p:nvSpPr>
        <p:spPr>
          <a:xfrm>
            <a:off x="2620328" y="22029425"/>
            <a:ext cx="33124140" cy="7200898"/>
          </a:xfrm>
        </p:spPr>
        <p:txBody>
          <a:bodyPr/>
          <a:lstStyle>
            <a:lvl1pPr marL="0" indent="0">
              <a:buNone/>
              <a:defRPr sz="7560">
                <a:solidFill>
                  <a:schemeClr val="tx1">
                    <a:tint val="75000"/>
                  </a:schemeClr>
                </a:solidFill>
              </a:defRPr>
            </a:lvl1pPr>
            <a:lvl2pPr marL="1440180" indent="0">
              <a:buNone/>
              <a:defRPr sz="6300">
                <a:solidFill>
                  <a:schemeClr val="tx1">
                    <a:tint val="75000"/>
                  </a:schemeClr>
                </a:solidFill>
              </a:defRPr>
            </a:lvl2pPr>
            <a:lvl3pPr marL="2880360" indent="0">
              <a:buNone/>
              <a:defRPr sz="5670">
                <a:solidFill>
                  <a:schemeClr val="tx1">
                    <a:tint val="75000"/>
                  </a:schemeClr>
                </a:solidFill>
              </a:defRPr>
            </a:lvl3pPr>
            <a:lvl4pPr marL="4320540" indent="0">
              <a:buNone/>
              <a:defRPr sz="5040">
                <a:solidFill>
                  <a:schemeClr val="tx1">
                    <a:tint val="75000"/>
                  </a:schemeClr>
                </a:solidFill>
              </a:defRPr>
            </a:lvl4pPr>
            <a:lvl5pPr marL="5760720" indent="0">
              <a:buNone/>
              <a:defRPr sz="5040">
                <a:solidFill>
                  <a:schemeClr val="tx1">
                    <a:tint val="75000"/>
                  </a:schemeClr>
                </a:solidFill>
              </a:defRPr>
            </a:lvl5pPr>
            <a:lvl6pPr marL="7200900" indent="0">
              <a:buNone/>
              <a:defRPr sz="5040">
                <a:solidFill>
                  <a:schemeClr val="tx1">
                    <a:tint val="75000"/>
                  </a:schemeClr>
                </a:solidFill>
              </a:defRPr>
            </a:lvl6pPr>
            <a:lvl7pPr marL="8641080" indent="0">
              <a:buNone/>
              <a:defRPr sz="5040">
                <a:solidFill>
                  <a:schemeClr val="tx1">
                    <a:tint val="75000"/>
                  </a:schemeClr>
                </a:solidFill>
              </a:defRPr>
            </a:lvl7pPr>
            <a:lvl8pPr marL="10081260" indent="0">
              <a:buNone/>
              <a:defRPr sz="5040">
                <a:solidFill>
                  <a:schemeClr val="tx1">
                    <a:tint val="75000"/>
                  </a:schemeClr>
                </a:solidFill>
              </a:defRPr>
            </a:lvl8pPr>
            <a:lvl9pPr marL="11521440" indent="0">
              <a:buNone/>
              <a:defRPr sz="504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1472E2A-A46F-2944-8982-0D4B8273BC81}" type="datetimeFigureOut">
              <a:rPr lang="en-US" smtClean="0"/>
              <a:pPr/>
              <a:t>4/13/2017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936233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640330" y="8763000"/>
            <a:ext cx="1632204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9442430" y="8763000"/>
            <a:ext cx="1632204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1472E2A-A46F-2944-8982-0D4B8273BC81}" type="datetimeFigureOut">
              <a:rPr lang="en-US" smtClean="0"/>
              <a:pPr/>
              <a:t>4/13/2017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3977995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752603"/>
            <a:ext cx="33124140" cy="636270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2645334" y="8069582"/>
            <a:ext cx="16247029" cy="395477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smtClean="0"/>
              <a:t>Click to edit Master text styles</a:t>
            </a:r>
          </a:p>
        </p:txBody>
      </p:sp>
      <p:sp>
        <p:nvSpPr>
          <p:cNvPr id="4" name="Content Placeholder 3"/>
          <p:cNvSpPr>
            <a:spLocks noGrp="1"/>
          </p:cNvSpPr>
          <p:nvPr>
            <p:ph sz="half" idx="2"/>
          </p:nvPr>
        </p:nvSpPr>
        <p:spPr>
          <a:xfrm>
            <a:off x="2645334" y="12024360"/>
            <a:ext cx="16247029"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442430" y="8069582"/>
            <a:ext cx="16327042" cy="395477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smtClean="0"/>
              <a:t>Click to edit Master text styles</a:t>
            </a:r>
          </a:p>
        </p:txBody>
      </p:sp>
      <p:sp>
        <p:nvSpPr>
          <p:cNvPr id="6" name="Content Placeholder 5"/>
          <p:cNvSpPr>
            <a:spLocks noGrp="1"/>
          </p:cNvSpPr>
          <p:nvPr>
            <p:ph sz="quarter" idx="4"/>
          </p:nvPr>
        </p:nvSpPr>
        <p:spPr>
          <a:xfrm>
            <a:off x="19442430" y="12024360"/>
            <a:ext cx="16327042"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1472E2A-A46F-2944-8982-0D4B8273BC81}" type="datetimeFigureOut">
              <a:rPr lang="en-US" smtClean="0"/>
              <a:pPr/>
              <a:t>4/13/2017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2135318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1472E2A-A46F-2944-8982-0D4B8273BC81}" type="datetimeFigureOut">
              <a:rPr lang="en-US" smtClean="0"/>
              <a:pPr/>
              <a:t>4/13/2017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26408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472E2A-A46F-2944-8982-0D4B8273BC81}" type="datetimeFigureOut">
              <a:rPr lang="en-US" smtClean="0"/>
              <a:pPr/>
              <a:t>4/13/2017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4163594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2194560"/>
            <a:ext cx="12386547" cy="7680960"/>
          </a:xfrm>
        </p:spPr>
        <p:txBody>
          <a:bodyPr anchor="b"/>
          <a:lstStyle>
            <a:lvl1pPr>
              <a:defRPr sz="10080"/>
            </a:lvl1pPr>
          </a:lstStyle>
          <a:p>
            <a:r>
              <a:rPr lang="en-US" smtClean="0"/>
              <a:t>Click to edit Master title style</a:t>
            </a:r>
            <a:endParaRPr lang="en-US"/>
          </a:p>
        </p:txBody>
      </p:sp>
      <p:sp>
        <p:nvSpPr>
          <p:cNvPr id="3" name="Content Placeholder 2"/>
          <p:cNvSpPr>
            <a:spLocks noGrp="1"/>
          </p:cNvSpPr>
          <p:nvPr>
            <p:ph idx="1"/>
          </p:nvPr>
        </p:nvSpPr>
        <p:spPr>
          <a:xfrm>
            <a:off x="16327042" y="4739642"/>
            <a:ext cx="19442430" cy="23393400"/>
          </a:xfrm>
        </p:spPr>
        <p:txBody>
          <a:bodyPr/>
          <a:lstStyle>
            <a:lvl1pPr>
              <a:defRPr sz="10080"/>
            </a:lvl1pPr>
            <a:lvl2pPr>
              <a:defRPr sz="8820"/>
            </a:lvl2pPr>
            <a:lvl3pPr>
              <a:defRPr sz="7560"/>
            </a:lvl3pPr>
            <a:lvl4pPr>
              <a:defRPr sz="6300"/>
            </a:lvl4pPr>
            <a:lvl5pPr>
              <a:defRPr sz="6300"/>
            </a:lvl5pPr>
            <a:lvl6pPr>
              <a:defRPr sz="6300"/>
            </a:lvl6pPr>
            <a:lvl7pPr>
              <a:defRPr sz="6300"/>
            </a:lvl7pPr>
            <a:lvl8pPr>
              <a:defRPr sz="6300"/>
            </a:lvl8pPr>
            <a:lvl9pPr>
              <a:defRPr sz="6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645334" y="9875520"/>
            <a:ext cx="12386547" cy="1829562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472E2A-A46F-2944-8982-0D4B8273BC81}" type="datetimeFigureOut">
              <a:rPr lang="en-US" smtClean="0"/>
              <a:pPr/>
              <a:t>4/13/2017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1454386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2194560"/>
            <a:ext cx="12386547" cy="7680960"/>
          </a:xfrm>
        </p:spPr>
        <p:txBody>
          <a:bodyPr anchor="b"/>
          <a:lstStyle>
            <a:lvl1pPr>
              <a:defRPr sz="10080"/>
            </a:lvl1pPr>
          </a:lstStyle>
          <a:p>
            <a:r>
              <a:rPr lang="en-US" smtClean="0"/>
              <a:t>Click to edit Master title style</a:t>
            </a:r>
            <a:endParaRPr lang="en-US"/>
          </a:p>
        </p:txBody>
      </p:sp>
      <p:sp>
        <p:nvSpPr>
          <p:cNvPr id="3" name="Picture Placeholder 2"/>
          <p:cNvSpPr>
            <a:spLocks noGrp="1"/>
          </p:cNvSpPr>
          <p:nvPr>
            <p:ph type="pic" idx="1"/>
          </p:nvPr>
        </p:nvSpPr>
        <p:spPr>
          <a:xfrm>
            <a:off x="16327042" y="4739642"/>
            <a:ext cx="19442430" cy="23393400"/>
          </a:xfrm>
        </p:spPr>
        <p:txBody>
          <a:bodyPr/>
          <a:lstStyle>
            <a:lvl1pPr marL="0" indent="0">
              <a:buNone/>
              <a:defRPr sz="10080"/>
            </a:lvl1pPr>
            <a:lvl2pPr marL="1440180" indent="0">
              <a:buNone/>
              <a:defRPr sz="8820"/>
            </a:lvl2pPr>
            <a:lvl3pPr marL="2880360" indent="0">
              <a:buNone/>
              <a:defRPr sz="7560"/>
            </a:lvl3pPr>
            <a:lvl4pPr marL="4320540" indent="0">
              <a:buNone/>
              <a:defRPr sz="6300"/>
            </a:lvl4pPr>
            <a:lvl5pPr marL="5760720" indent="0">
              <a:buNone/>
              <a:defRPr sz="6300"/>
            </a:lvl5pPr>
            <a:lvl6pPr marL="7200900" indent="0">
              <a:buNone/>
              <a:defRPr sz="6300"/>
            </a:lvl6pPr>
            <a:lvl7pPr marL="8641080" indent="0">
              <a:buNone/>
              <a:defRPr sz="6300"/>
            </a:lvl7pPr>
            <a:lvl8pPr marL="10081260" indent="0">
              <a:buNone/>
              <a:defRPr sz="6300"/>
            </a:lvl8pPr>
            <a:lvl9pPr marL="11521440" indent="0">
              <a:buNone/>
              <a:defRPr sz="6300"/>
            </a:lvl9pPr>
          </a:lstStyle>
          <a:p>
            <a:endParaRPr lang="en-US"/>
          </a:p>
        </p:txBody>
      </p:sp>
      <p:sp>
        <p:nvSpPr>
          <p:cNvPr id="4" name="Text Placeholder 3"/>
          <p:cNvSpPr>
            <a:spLocks noGrp="1"/>
          </p:cNvSpPr>
          <p:nvPr>
            <p:ph type="body" sz="half" idx="2"/>
          </p:nvPr>
        </p:nvSpPr>
        <p:spPr>
          <a:xfrm>
            <a:off x="2645334" y="9875520"/>
            <a:ext cx="12386547" cy="1829562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472E2A-A46F-2944-8982-0D4B8273BC81}" type="datetimeFigureOut">
              <a:rPr lang="en-US" smtClean="0"/>
              <a:pPr/>
              <a:t>4/13/2017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2123581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752603"/>
            <a:ext cx="33124140" cy="636270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640330" y="8763000"/>
            <a:ext cx="3312414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640330" y="30510482"/>
            <a:ext cx="8641080" cy="1752600"/>
          </a:xfrm>
          <a:prstGeom prst="rect">
            <a:avLst/>
          </a:prstGeom>
        </p:spPr>
        <p:txBody>
          <a:bodyPr vert="horz" lIns="91440" tIns="45720" rIns="91440" bIns="45720" rtlCol="0" anchor="ctr"/>
          <a:lstStyle>
            <a:lvl1pPr algn="l">
              <a:defRPr sz="3780">
                <a:solidFill>
                  <a:schemeClr val="tx1">
                    <a:tint val="75000"/>
                  </a:schemeClr>
                </a:solidFill>
              </a:defRPr>
            </a:lvl1pPr>
          </a:lstStyle>
          <a:p>
            <a:fld id="{91472E2A-A46F-2944-8982-0D4B8273BC81}" type="datetimeFigureOut">
              <a:rPr lang="en-US" smtClean="0"/>
              <a:pPr/>
              <a:t>4/13/2017</a:t>
            </a:fld>
            <a:endParaRPr lang="en-US"/>
          </a:p>
        </p:txBody>
      </p:sp>
      <p:sp>
        <p:nvSpPr>
          <p:cNvPr id="5" name="Footer Placeholder 4"/>
          <p:cNvSpPr>
            <a:spLocks noGrp="1"/>
          </p:cNvSpPr>
          <p:nvPr>
            <p:ph type="ftr" sz="quarter" idx="3"/>
          </p:nvPr>
        </p:nvSpPr>
        <p:spPr>
          <a:xfrm>
            <a:off x="12721590" y="30510482"/>
            <a:ext cx="12961620" cy="1752600"/>
          </a:xfrm>
          <a:prstGeom prst="rect">
            <a:avLst/>
          </a:prstGeom>
        </p:spPr>
        <p:txBody>
          <a:bodyPr vert="horz" lIns="91440" tIns="45720" rIns="91440" bIns="45720" rtlCol="0" anchor="ctr"/>
          <a:lstStyle>
            <a:lvl1pPr algn="ctr">
              <a:defRPr sz="37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123390" y="30510482"/>
            <a:ext cx="8641080" cy="1752600"/>
          </a:xfrm>
          <a:prstGeom prst="rect">
            <a:avLst/>
          </a:prstGeom>
        </p:spPr>
        <p:txBody>
          <a:bodyPr vert="horz" lIns="91440" tIns="45720" rIns="91440" bIns="45720" rtlCol="0" anchor="ctr"/>
          <a:lstStyle>
            <a:lvl1pPr algn="r">
              <a:defRPr sz="3780">
                <a:solidFill>
                  <a:schemeClr val="tx1">
                    <a:tint val="75000"/>
                  </a:schemeClr>
                </a:solidFill>
              </a:defRPr>
            </a:lvl1pPr>
          </a:lstStyle>
          <a:p>
            <a:fld id="{30443168-84F6-B24C-8B29-42C4CF9FB52F}" type="slidenum">
              <a:rPr lang="en-US" smtClean="0"/>
              <a:pPr/>
              <a:t>‹#›</a:t>
            </a:fld>
            <a:endParaRPr lang="en-US"/>
          </a:p>
        </p:txBody>
      </p:sp>
      <p:pic>
        <p:nvPicPr>
          <p:cNvPr id="7" name="Picture 6" descr="ComputerScience_postertemplate_3-16-01.jp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37837" y="0"/>
            <a:ext cx="38366963" cy="32918400"/>
          </a:xfrm>
          <a:prstGeom prst="rect">
            <a:avLst/>
          </a:prstGeom>
        </p:spPr>
      </p:pic>
    </p:spTree>
    <p:extLst>
      <p:ext uri="{BB962C8B-B14F-4D97-AF65-F5344CB8AC3E}">
        <p14:creationId xmlns:p14="http://schemas.microsoft.com/office/powerpoint/2010/main" val="776967353"/>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2880360" rtl="0" eaLnBrk="1" latinLnBrk="0" hangingPunct="1">
        <a:lnSpc>
          <a:spcPct val="90000"/>
        </a:lnSpc>
        <a:spcBef>
          <a:spcPct val="0"/>
        </a:spcBef>
        <a:buNone/>
        <a:defRPr sz="13860" kern="1200">
          <a:solidFill>
            <a:schemeClr val="tx1"/>
          </a:solidFill>
          <a:latin typeface="+mj-lt"/>
          <a:ea typeface="+mj-ea"/>
          <a:cs typeface="+mj-cs"/>
        </a:defRPr>
      </a:lvl1pPr>
    </p:titleStyle>
    <p:bodyStyle>
      <a:lvl1pPr marL="720090" indent="-720090" algn="l" defTabSz="2880360" rtl="0" eaLnBrk="1" latinLnBrk="0" hangingPunct="1">
        <a:lnSpc>
          <a:spcPct val="90000"/>
        </a:lnSpc>
        <a:spcBef>
          <a:spcPts val="3150"/>
        </a:spcBef>
        <a:buFont typeface="Arial" panose="020B0604020202020204" pitchFamily="34" charset="0"/>
        <a:buChar char="•"/>
        <a:defRPr sz="8820" kern="1200">
          <a:solidFill>
            <a:schemeClr val="tx1"/>
          </a:solidFill>
          <a:latin typeface="+mn-lt"/>
          <a:ea typeface="+mn-ea"/>
          <a:cs typeface="+mn-cs"/>
        </a:defRPr>
      </a:lvl1pPr>
      <a:lvl2pPr marL="2160270" indent="-720090" algn="l" defTabSz="2880360" rtl="0" eaLnBrk="1" latinLnBrk="0" hangingPunct="1">
        <a:lnSpc>
          <a:spcPct val="90000"/>
        </a:lnSpc>
        <a:spcBef>
          <a:spcPts val="1575"/>
        </a:spcBef>
        <a:buFont typeface="Arial" panose="020B0604020202020204" pitchFamily="34" charset="0"/>
        <a:buChar char="•"/>
        <a:defRPr sz="7560" kern="1200">
          <a:solidFill>
            <a:schemeClr val="tx1"/>
          </a:solidFill>
          <a:latin typeface="+mn-lt"/>
          <a:ea typeface="+mn-ea"/>
          <a:cs typeface="+mn-cs"/>
        </a:defRPr>
      </a:lvl2pPr>
      <a:lvl3pPr marL="3600450" indent="-720090" algn="l" defTabSz="2880360" rtl="0" eaLnBrk="1" latinLnBrk="0" hangingPunct="1">
        <a:lnSpc>
          <a:spcPct val="90000"/>
        </a:lnSpc>
        <a:spcBef>
          <a:spcPts val="1575"/>
        </a:spcBef>
        <a:buFont typeface="Arial" panose="020B0604020202020204" pitchFamily="34" charset="0"/>
        <a:buChar char="•"/>
        <a:defRPr sz="6300" kern="1200">
          <a:solidFill>
            <a:schemeClr val="tx1"/>
          </a:solidFill>
          <a:latin typeface="+mn-lt"/>
          <a:ea typeface="+mn-ea"/>
          <a:cs typeface="+mn-cs"/>
        </a:defRPr>
      </a:lvl3pPr>
      <a:lvl4pPr marL="504063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4pPr>
      <a:lvl5pPr marL="648081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5pPr>
      <a:lvl6pPr marL="792099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6pPr>
      <a:lvl7pPr marL="936117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7pPr>
      <a:lvl8pPr marL="1080135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8pPr>
      <a:lvl9pPr marL="1224153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9pPr>
    </p:bodyStyle>
    <p:otherStyle>
      <a:defPPr>
        <a:defRPr lang="en-US"/>
      </a:defPPr>
      <a:lvl1pPr marL="0" algn="l" defTabSz="2880360" rtl="0" eaLnBrk="1" latinLnBrk="0" hangingPunct="1">
        <a:defRPr sz="5670" kern="1200">
          <a:solidFill>
            <a:schemeClr val="tx1"/>
          </a:solidFill>
          <a:latin typeface="+mn-lt"/>
          <a:ea typeface="+mn-ea"/>
          <a:cs typeface="+mn-cs"/>
        </a:defRPr>
      </a:lvl1pPr>
      <a:lvl2pPr marL="1440180" algn="l" defTabSz="2880360" rtl="0" eaLnBrk="1" latinLnBrk="0" hangingPunct="1">
        <a:defRPr sz="5670" kern="1200">
          <a:solidFill>
            <a:schemeClr val="tx1"/>
          </a:solidFill>
          <a:latin typeface="+mn-lt"/>
          <a:ea typeface="+mn-ea"/>
          <a:cs typeface="+mn-cs"/>
        </a:defRPr>
      </a:lvl2pPr>
      <a:lvl3pPr marL="2880360" algn="l" defTabSz="2880360" rtl="0" eaLnBrk="1" latinLnBrk="0" hangingPunct="1">
        <a:defRPr sz="5670" kern="1200">
          <a:solidFill>
            <a:schemeClr val="tx1"/>
          </a:solidFill>
          <a:latin typeface="+mn-lt"/>
          <a:ea typeface="+mn-ea"/>
          <a:cs typeface="+mn-cs"/>
        </a:defRPr>
      </a:lvl3pPr>
      <a:lvl4pPr marL="4320540" algn="l" defTabSz="2880360" rtl="0" eaLnBrk="1" latinLnBrk="0" hangingPunct="1">
        <a:defRPr sz="5670" kern="1200">
          <a:solidFill>
            <a:schemeClr val="tx1"/>
          </a:solidFill>
          <a:latin typeface="+mn-lt"/>
          <a:ea typeface="+mn-ea"/>
          <a:cs typeface="+mn-cs"/>
        </a:defRPr>
      </a:lvl4pPr>
      <a:lvl5pPr marL="5760720" algn="l" defTabSz="2880360" rtl="0" eaLnBrk="1" latinLnBrk="0" hangingPunct="1">
        <a:defRPr sz="5670" kern="1200">
          <a:solidFill>
            <a:schemeClr val="tx1"/>
          </a:solidFill>
          <a:latin typeface="+mn-lt"/>
          <a:ea typeface="+mn-ea"/>
          <a:cs typeface="+mn-cs"/>
        </a:defRPr>
      </a:lvl5pPr>
      <a:lvl6pPr marL="7200900" algn="l" defTabSz="2880360" rtl="0" eaLnBrk="1" latinLnBrk="0" hangingPunct="1">
        <a:defRPr sz="5670" kern="1200">
          <a:solidFill>
            <a:schemeClr val="tx1"/>
          </a:solidFill>
          <a:latin typeface="+mn-lt"/>
          <a:ea typeface="+mn-ea"/>
          <a:cs typeface="+mn-cs"/>
        </a:defRPr>
      </a:lvl6pPr>
      <a:lvl7pPr marL="8641080" algn="l" defTabSz="2880360" rtl="0" eaLnBrk="1" latinLnBrk="0" hangingPunct="1">
        <a:defRPr sz="5670" kern="1200">
          <a:solidFill>
            <a:schemeClr val="tx1"/>
          </a:solidFill>
          <a:latin typeface="+mn-lt"/>
          <a:ea typeface="+mn-ea"/>
          <a:cs typeface="+mn-cs"/>
        </a:defRPr>
      </a:lvl7pPr>
      <a:lvl8pPr marL="10081260" algn="l" defTabSz="2880360" rtl="0" eaLnBrk="1" latinLnBrk="0" hangingPunct="1">
        <a:defRPr sz="5670" kern="1200">
          <a:solidFill>
            <a:schemeClr val="tx1"/>
          </a:solidFill>
          <a:latin typeface="+mn-lt"/>
          <a:ea typeface="+mn-ea"/>
          <a:cs typeface="+mn-cs"/>
        </a:defRPr>
      </a:lvl8pPr>
      <a:lvl9pPr marL="11521440" algn="l" defTabSz="2880360" rtl="0" eaLnBrk="1" latinLnBrk="0" hangingPunct="1">
        <a:defRPr sz="56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 name="Rectangle 33"/>
          <p:cNvSpPr/>
          <p:nvPr/>
        </p:nvSpPr>
        <p:spPr>
          <a:xfrm>
            <a:off x="25637811" y="3938690"/>
            <a:ext cx="11813028" cy="28201374"/>
          </a:xfrm>
          <a:prstGeom prst="rect">
            <a:avLst/>
          </a:prstGeom>
          <a:solidFill>
            <a:schemeClr val="tx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880360" y="310849"/>
            <a:ext cx="32644080" cy="1979552"/>
          </a:xfrm>
        </p:spPr>
        <p:txBody>
          <a:bodyPr>
            <a:noAutofit/>
          </a:bodyPr>
          <a:lstStyle/>
          <a:p>
            <a:r>
              <a:rPr lang="en-US" sz="12300" b="1" dirty="0" smtClean="0">
                <a:solidFill>
                  <a:srgbClr val="104F8B"/>
                </a:solidFill>
                <a:latin typeface="+mn-lt"/>
                <a:ea typeface="Adobe Gothic Std B" panose="020B0800000000000000" pitchFamily="34" charset="-128"/>
                <a:cs typeface="Arial"/>
              </a:rPr>
              <a:t>VR Application Research &amp; Design</a:t>
            </a:r>
            <a:endParaRPr lang="en-US" sz="12300" b="1" dirty="0">
              <a:solidFill>
                <a:srgbClr val="104F8B"/>
              </a:solidFill>
              <a:latin typeface="+mn-lt"/>
              <a:ea typeface="Adobe Gothic Std B" panose="020B0800000000000000" pitchFamily="34" charset="-128"/>
              <a:cs typeface="Arial"/>
            </a:endParaRPr>
          </a:p>
        </p:txBody>
      </p:sp>
      <p:sp>
        <p:nvSpPr>
          <p:cNvPr id="10" name="TextBox 9"/>
          <p:cNvSpPr txBox="1"/>
          <p:nvPr/>
        </p:nvSpPr>
        <p:spPr>
          <a:xfrm>
            <a:off x="26268237" y="19336730"/>
            <a:ext cx="10552176" cy="5016758"/>
          </a:xfrm>
          <a:prstGeom prst="rect">
            <a:avLst/>
          </a:prstGeom>
          <a:noFill/>
        </p:spPr>
        <p:txBody>
          <a:bodyPr wrap="square" rtlCol="0" anchor="t">
            <a:spAutoFit/>
          </a:bodyPr>
          <a:lstStyle/>
          <a:p>
            <a:pPr algn="just"/>
            <a:r>
              <a:rPr lang="en-US" sz="4000" dirty="0" smtClean="0">
                <a:latin typeface="Arial"/>
                <a:cs typeface="Arial"/>
              </a:rPr>
              <a:t>     The system was designed to be offered as a cultural simulation that would progress without any user interaction using randomly generated events and basic AI decision-making. However, a user is given the choice of observing the community at various levels, or even participating it economic activities such as hunting, gathering, or farming.</a:t>
            </a:r>
            <a:endParaRPr lang="en-US" sz="4000" dirty="0">
              <a:solidFill>
                <a:srgbClr val="000000"/>
              </a:solidFill>
              <a:latin typeface="Arial"/>
              <a:cs typeface="Arial"/>
            </a:endParaRPr>
          </a:p>
        </p:txBody>
      </p:sp>
      <p:sp>
        <p:nvSpPr>
          <p:cNvPr id="16" name="TextBox 15"/>
          <p:cNvSpPr txBox="1"/>
          <p:nvPr/>
        </p:nvSpPr>
        <p:spPr>
          <a:xfrm>
            <a:off x="26315027" y="18192757"/>
            <a:ext cx="10552176" cy="1107996"/>
          </a:xfrm>
          <a:prstGeom prst="rect">
            <a:avLst/>
          </a:prstGeom>
          <a:noFill/>
        </p:spPr>
        <p:txBody>
          <a:bodyPr wrap="square" rtlCol="0">
            <a:spAutoFit/>
          </a:bodyPr>
          <a:lstStyle/>
          <a:p>
            <a:r>
              <a:rPr lang="en-US" sz="6600" b="1" dirty="0" smtClean="0">
                <a:solidFill>
                  <a:srgbClr val="104F8B"/>
                </a:solidFill>
              </a:rPr>
              <a:t>Progression</a:t>
            </a:r>
            <a:endParaRPr lang="en-US" sz="6600" u="sng" dirty="0">
              <a:solidFill>
                <a:srgbClr val="4F81BD"/>
              </a:solidFill>
            </a:endParaRPr>
          </a:p>
        </p:txBody>
      </p:sp>
      <p:sp>
        <p:nvSpPr>
          <p:cNvPr id="30" name="Title 1"/>
          <p:cNvSpPr txBox="1">
            <a:spLocks/>
          </p:cNvSpPr>
          <p:nvPr/>
        </p:nvSpPr>
        <p:spPr>
          <a:xfrm>
            <a:off x="2880360" y="1869398"/>
            <a:ext cx="32644080" cy="2041100"/>
          </a:xfrm>
          <a:prstGeom prst="rect">
            <a:avLst/>
          </a:prstGeom>
        </p:spPr>
        <p:txBody>
          <a:bodyPr vert="horz" lIns="407557" tIns="203779" rIns="407557" bIns="203779" rtlCol="0" anchor="ctr">
            <a:noAutofit/>
          </a:bodyPr>
          <a:lstStyle>
            <a:lvl1pPr algn="ctr" defTabSz="2037786" rtl="0" eaLnBrk="1" latinLnBrk="0" hangingPunct="1">
              <a:spcBef>
                <a:spcPct val="0"/>
              </a:spcBef>
              <a:buNone/>
              <a:defRPr sz="19600" kern="1200">
                <a:solidFill>
                  <a:schemeClr val="tx1"/>
                </a:solidFill>
                <a:latin typeface="+mj-lt"/>
                <a:ea typeface="+mj-ea"/>
                <a:cs typeface="+mj-cs"/>
              </a:defRPr>
            </a:lvl1pPr>
          </a:lstStyle>
          <a:p>
            <a:pPr>
              <a:lnSpc>
                <a:spcPct val="150000"/>
              </a:lnSpc>
            </a:pPr>
            <a:r>
              <a:rPr lang="en-US" sz="4400" dirty="0" smtClean="0">
                <a:solidFill>
                  <a:srgbClr val="104F8B"/>
                </a:solidFill>
                <a:latin typeface="Arial"/>
                <a:cs typeface="Arial"/>
              </a:rPr>
              <a:t>Daniel Johnson | Asad Ashur | T. Avery Eich</a:t>
            </a:r>
            <a:r>
              <a:rPr lang="en-US" sz="4400" dirty="0">
                <a:solidFill>
                  <a:srgbClr val="104F8B"/>
                </a:solidFill>
                <a:latin typeface="Arial"/>
                <a:cs typeface="Arial"/>
              </a:rPr>
              <a:t> </a:t>
            </a:r>
            <a:r>
              <a:rPr lang="en-US" sz="4400" dirty="0" smtClean="0">
                <a:solidFill>
                  <a:srgbClr val="104F8B"/>
                </a:solidFill>
                <a:latin typeface="Arial"/>
                <a:cs typeface="Arial"/>
              </a:rPr>
              <a:t>-- </a:t>
            </a:r>
            <a:r>
              <a:rPr lang="en-US" sz="4400" dirty="0">
                <a:solidFill>
                  <a:srgbClr val="104F8B"/>
                </a:solidFill>
                <a:latin typeface="Arial"/>
                <a:cs typeface="Arial"/>
              </a:rPr>
              <a:t>Department of Computer Science</a:t>
            </a:r>
          </a:p>
          <a:p>
            <a:r>
              <a:rPr lang="en-US" sz="4400" dirty="0" smtClean="0">
                <a:solidFill>
                  <a:srgbClr val="104F8B"/>
                </a:solidFill>
                <a:latin typeface="Arial"/>
                <a:cs typeface="Arial"/>
              </a:rPr>
              <a:t>Dr. Aleshia Hayes, Advisor</a:t>
            </a:r>
            <a:endParaRPr lang="en-US" sz="4400" dirty="0">
              <a:solidFill>
                <a:srgbClr val="104F8B"/>
              </a:solidFill>
              <a:latin typeface="Arial"/>
              <a:cs typeface="Arial"/>
            </a:endParaRPr>
          </a:p>
        </p:txBody>
      </p:sp>
      <p:pic>
        <p:nvPicPr>
          <p:cNvPr id="3" name="Picture 2" descr="IPFW Sig_University_Print_RIGHT_2Color.eps"/>
          <p:cNvPicPr>
            <a:picLocks noChangeAspect="1"/>
          </p:cNvPicPr>
          <p:nvPr/>
        </p:nvPicPr>
        <p:blipFill rotWithShape="1">
          <a:blip r:embed="rId2">
            <a:extLst>
              <a:ext uri="{28A0092B-C50C-407E-A947-70E740481C1C}">
                <a14:useLocalDpi xmlns:a14="http://schemas.microsoft.com/office/drawing/2010/main" val="0"/>
              </a:ext>
            </a:extLst>
          </a:blip>
          <a:srcRect l="61585"/>
          <a:stretch/>
        </p:blipFill>
        <p:spPr>
          <a:xfrm>
            <a:off x="1281291" y="633963"/>
            <a:ext cx="3373836" cy="3026479"/>
          </a:xfrm>
          <a:prstGeom prst="rect">
            <a:avLst/>
          </a:prstGeom>
        </p:spPr>
      </p:pic>
      <p:sp>
        <p:nvSpPr>
          <p:cNvPr id="35" name="TextBox 34"/>
          <p:cNvSpPr txBox="1"/>
          <p:nvPr/>
        </p:nvSpPr>
        <p:spPr>
          <a:xfrm>
            <a:off x="25637811" y="4002252"/>
            <a:ext cx="11813028" cy="1862048"/>
          </a:xfrm>
          <a:prstGeom prst="rect">
            <a:avLst/>
          </a:prstGeom>
          <a:noFill/>
          <a:effectLst>
            <a:glow rad="101600">
              <a:schemeClr val="accent2">
                <a:satMod val="175000"/>
                <a:alpha val="40000"/>
              </a:schemeClr>
            </a:glow>
          </a:effectLst>
        </p:spPr>
        <p:txBody>
          <a:bodyPr wrap="square" rtlCol="0">
            <a:spAutoFit/>
          </a:bodyPr>
          <a:lstStyle/>
          <a:p>
            <a:pPr algn="ctr"/>
            <a:r>
              <a:rPr lang="en-US" sz="11500" b="1" dirty="0" smtClean="0">
                <a:solidFill>
                  <a:schemeClr val="accent1">
                    <a:lumMod val="50000"/>
                  </a:schemeClr>
                </a:solidFill>
              </a:rPr>
              <a:t>PROTOTYPE</a:t>
            </a:r>
            <a:endParaRPr lang="en-US" sz="11500" b="1" dirty="0">
              <a:solidFill>
                <a:schemeClr val="accent1">
                  <a:lumMod val="50000"/>
                </a:schemeClr>
              </a:solidFill>
              <a:effectLst/>
            </a:endParaRPr>
          </a:p>
        </p:txBody>
      </p:sp>
      <p:grpSp>
        <p:nvGrpSpPr>
          <p:cNvPr id="15" name="Group 14"/>
          <p:cNvGrpSpPr/>
          <p:nvPr/>
        </p:nvGrpSpPr>
        <p:grpSpPr>
          <a:xfrm>
            <a:off x="1228852" y="3938690"/>
            <a:ext cx="11842591" cy="28272469"/>
            <a:chOff x="1228852" y="3938690"/>
            <a:chExt cx="11842591" cy="28272469"/>
          </a:xfrm>
        </p:grpSpPr>
        <p:sp>
          <p:nvSpPr>
            <p:cNvPr id="19" name="Rectangle 18"/>
            <p:cNvSpPr/>
            <p:nvPr/>
          </p:nvSpPr>
          <p:spPr>
            <a:xfrm>
              <a:off x="1228852" y="3938690"/>
              <a:ext cx="11814048" cy="28272469"/>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TextBox 25"/>
            <p:cNvSpPr txBox="1"/>
            <p:nvPr/>
          </p:nvSpPr>
          <p:spPr>
            <a:xfrm>
              <a:off x="1246427" y="4002252"/>
              <a:ext cx="11825016" cy="1862048"/>
            </a:xfrm>
            <a:prstGeom prst="rect">
              <a:avLst/>
            </a:prstGeom>
            <a:noFill/>
            <a:effectLst/>
          </p:spPr>
          <p:txBody>
            <a:bodyPr wrap="square" rtlCol="0">
              <a:spAutoFit/>
            </a:bodyPr>
            <a:lstStyle/>
            <a:p>
              <a:pPr algn="ctr"/>
              <a:r>
                <a:rPr lang="en-US" sz="11500" b="1" dirty="0" smtClean="0">
                  <a:solidFill>
                    <a:schemeClr val="accent1">
                      <a:lumMod val="60000"/>
                      <a:lumOff val="40000"/>
                    </a:schemeClr>
                  </a:solidFill>
                  <a:effectLst/>
                </a:rPr>
                <a:t>RESEARCH</a:t>
              </a:r>
              <a:endParaRPr lang="en-US" sz="7200" b="1" dirty="0">
                <a:solidFill>
                  <a:schemeClr val="accent1">
                    <a:lumMod val="60000"/>
                    <a:lumOff val="40000"/>
                  </a:schemeClr>
                </a:solidFill>
                <a:effectLst/>
              </a:endParaRPr>
            </a:p>
          </p:txBody>
        </p:sp>
        <p:sp>
          <p:nvSpPr>
            <p:cNvPr id="5" name="TextBox 4"/>
            <p:cNvSpPr txBox="1"/>
            <p:nvPr/>
          </p:nvSpPr>
          <p:spPr>
            <a:xfrm>
              <a:off x="1922903" y="7154428"/>
              <a:ext cx="10551117" cy="6247864"/>
            </a:xfrm>
            <a:prstGeom prst="rect">
              <a:avLst/>
            </a:prstGeom>
            <a:noFill/>
          </p:spPr>
          <p:txBody>
            <a:bodyPr wrap="square" rtlCol="0">
              <a:spAutoFit/>
            </a:bodyPr>
            <a:lstStyle/>
            <a:p>
              <a:pPr algn="just">
                <a:spcAft>
                  <a:spcPts val="0"/>
                </a:spcAft>
              </a:pPr>
              <a:r>
                <a:rPr lang="en-US" sz="4000" dirty="0" smtClean="0">
                  <a:latin typeface="Arial" panose="020B0604020202020204" pitchFamily="34" charset="0"/>
                  <a:cs typeface="Arial" panose="020B0604020202020204" pitchFamily="34" charset="0"/>
                </a:rPr>
                <a:t>     Advanced Virtual Reality technology </a:t>
              </a:r>
              <a:r>
                <a:rPr lang="en-US" sz="4000" dirty="0">
                  <a:latin typeface="Arial" panose="020B0604020202020204" pitchFamily="34" charset="0"/>
                  <a:cs typeface="Arial" panose="020B0604020202020204" pitchFamily="34" charset="0"/>
                </a:rPr>
                <a:t>and tools </a:t>
              </a:r>
              <a:r>
                <a:rPr lang="en-US" sz="4000" dirty="0" smtClean="0">
                  <a:latin typeface="Arial" panose="020B0604020202020204" pitchFamily="34" charset="0"/>
                  <a:cs typeface="Arial" panose="020B0604020202020204" pitchFamily="34" charset="0"/>
                </a:rPr>
                <a:t>have become accessible </a:t>
              </a:r>
              <a:r>
                <a:rPr lang="en-US" sz="4000" dirty="0">
                  <a:latin typeface="Arial" panose="020B0604020202020204" pitchFamily="34" charset="0"/>
                  <a:cs typeface="Arial" panose="020B0604020202020204" pitchFamily="34" charset="0"/>
                </a:rPr>
                <a:t>to </a:t>
              </a:r>
              <a:r>
                <a:rPr lang="en-US" sz="4000" dirty="0" smtClean="0">
                  <a:latin typeface="Arial" panose="020B0604020202020204" pitchFamily="34" charset="0"/>
                  <a:cs typeface="Arial" panose="020B0604020202020204" pitchFamily="34" charset="0"/>
                </a:rPr>
                <a:t>even small, independent </a:t>
              </a:r>
              <a:r>
                <a:rPr lang="en-US" sz="4000" dirty="0">
                  <a:latin typeface="Arial" panose="020B0604020202020204" pitchFamily="34" charset="0"/>
                  <a:cs typeface="Arial" panose="020B0604020202020204" pitchFamily="34" charset="0"/>
                </a:rPr>
                <a:t>teams of </a:t>
              </a:r>
              <a:r>
                <a:rPr lang="en-US" sz="4000" dirty="0" smtClean="0">
                  <a:latin typeface="Arial" panose="020B0604020202020204" pitchFamily="34" charset="0"/>
                  <a:cs typeface="Arial" panose="020B0604020202020204" pitchFamily="34" charset="0"/>
                </a:rPr>
                <a:t>engineers </a:t>
              </a:r>
              <a:r>
                <a:rPr lang="en-US" sz="4000" dirty="0">
                  <a:latin typeface="Arial" panose="020B0604020202020204" pitchFamily="34" charset="0"/>
                  <a:cs typeface="Arial" panose="020B0604020202020204" pitchFamily="34" charset="0"/>
                </a:rPr>
                <a:t>and </a:t>
              </a:r>
              <a:r>
                <a:rPr lang="en-US" sz="4000" dirty="0" smtClean="0">
                  <a:latin typeface="Arial" panose="020B0604020202020204" pitchFamily="34" charset="0"/>
                  <a:cs typeface="Arial" panose="020B0604020202020204" pitchFamily="34" charset="0"/>
                </a:rPr>
                <a:t>artists. Highly detailed visual simulations and interactive systems can now be realized with great support. </a:t>
              </a:r>
              <a:r>
                <a:rPr lang="en-US" sz="4000" dirty="0">
                  <a:latin typeface="Arial" panose="020B0604020202020204" pitchFamily="34" charset="0"/>
                  <a:cs typeface="Arial" panose="020B0604020202020204" pitchFamily="34" charset="0"/>
                </a:rPr>
                <a:t>In light of these advancements, </a:t>
              </a:r>
              <a:r>
                <a:rPr lang="en-US" sz="4000" dirty="0" smtClean="0">
                  <a:latin typeface="Arial" panose="020B0604020202020204" pitchFamily="34" charset="0"/>
                  <a:cs typeface="Arial" panose="020B0604020202020204" pitchFamily="34" charset="0"/>
                </a:rPr>
                <a:t>this project </a:t>
              </a:r>
              <a:r>
                <a:rPr lang="en-US" sz="4000" dirty="0" smtClean="0">
                  <a:latin typeface="Arial" panose="020B0604020202020204" pitchFamily="34" charset="0"/>
                  <a:cs typeface="Arial" panose="020B0604020202020204" pitchFamily="34" charset="0"/>
                </a:rPr>
                <a:t>provided the team a unique opportunity</a:t>
              </a:r>
              <a:r>
                <a:rPr lang="en-US" sz="4000" dirty="0" smtClean="0">
                  <a:latin typeface="Arial" panose="020B0604020202020204" pitchFamily="34" charset="0"/>
                  <a:cs typeface="Arial" panose="020B0604020202020204" pitchFamily="34" charset="0"/>
                </a:rPr>
                <a:t> </a:t>
              </a:r>
              <a:r>
                <a:rPr lang="en-US" sz="4000" dirty="0" smtClean="0">
                  <a:latin typeface="Arial" panose="020B0604020202020204" pitchFamily="34" charset="0"/>
                  <a:cs typeface="Arial" panose="020B0604020202020204" pitchFamily="34" charset="0"/>
                </a:rPr>
                <a:t>to </a:t>
              </a:r>
              <a:r>
                <a:rPr lang="en-US" sz="4000" dirty="0" smtClean="0">
                  <a:latin typeface="Arial" panose="020B0604020202020204" pitchFamily="34" charset="0"/>
                  <a:cs typeface="Arial" panose="020B0604020202020204" pitchFamily="34" charset="0"/>
                </a:rPr>
                <a:t>research creative applications to software development, and </a:t>
              </a:r>
              <a:r>
                <a:rPr lang="en-US" sz="4000" dirty="0" smtClean="0">
                  <a:latin typeface="Arial" panose="020B0604020202020204" pitchFamily="34" charset="0"/>
                  <a:cs typeface="Arial" panose="020B0604020202020204" pitchFamily="34" charset="0"/>
                </a:rPr>
                <a:t>utilize that research </a:t>
              </a:r>
              <a:r>
                <a:rPr lang="en-US" sz="4000" dirty="0">
                  <a:latin typeface="Arial" panose="020B0604020202020204" pitchFamily="34" charset="0"/>
                  <a:cs typeface="Arial" panose="020B0604020202020204" pitchFamily="34" charset="0"/>
                </a:rPr>
                <a:t>to design </a:t>
              </a:r>
              <a:r>
                <a:rPr lang="en-US" sz="4000" dirty="0" smtClean="0">
                  <a:latin typeface="Arial" panose="020B0604020202020204" pitchFamily="34" charset="0"/>
                  <a:cs typeface="Arial" panose="020B0604020202020204" pitchFamily="34" charset="0"/>
                </a:rPr>
                <a:t>a unique </a:t>
              </a:r>
              <a:r>
                <a:rPr lang="en-US" sz="4000" dirty="0" smtClean="0">
                  <a:latin typeface="Arial" panose="020B0604020202020204" pitchFamily="34" charset="0"/>
                  <a:cs typeface="Arial" panose="020B0604020202020204" pitchFamily="34" charset="0"/>
                </a:rPr>
                <a:t>experience</a:t>
              </a:r>
              <a:r>
                <a:rPr lang="en-US" sz="4000" dirty="0" smtClean="0">
                  <a:latin typeface="Arial" panose="020B0604020202020204" pitchFamily="34" charset="0"/>
                  <a:cs typeface="Arial" panose="020B0604020202020204" pitchFamily="34" charset="0"/>
                </a:rPr>
                <a:t>.</a:t>
              </a:r>
              <a:endParaRPr lang="en-US" sz="4000" i="1" dirty="0">
                <a:latin typeface="Arial"/>
                <a:cs typeface="Arial"/>
              </a:endParaRPr>
            </a:p>
          </p:txBody>
        </p:sp>
        <p:sp>
          <p:nvSpPr>
            <p:cNvPr id="6" name="TextBox 5"/>
            <p:cNvSpPr txBox="1"/>
            <p:nvPr/>
          </p:nvSpPr>
          <p:spPr>
            <a:xfrm>
              <a:off x="1922904" y="14867491"/>
              <a:ext cx="10551116" cy="4401205"/>
            </a:xfrm>
            <a:prstGeom prst="rect">
              <a:avLst/>
            </a:prstGeom>
            <a:noFill/>
          </p:spPr>
          <p:txBody>
            <a:bodyPr wrap="square" rtlCol="0">
              <a:spAutoFit/>
            </a:bodyPr>
            <a:lstStyle/>
            <a:p>
              <a:pPr algn="just"/>
              <a:r>
                <a:rPr lang="en-US" sz="4000" dirty="0" smtClean="0">
                  <a:latin typeface="Arial"/>
                  <a:cs typeface="Arial"/>
                </a:rPr>
                <a:t>     In order to analyze </a:t>
              </a:r>
              <a:r>
                <a:rPr lang="en-US" sz="4000" dirty="0">
                  <a:latin typeface="Arial"/>
                  <a:cs typeface="Arial"/>
                </a:rPr>
                <a:t>and </a:t>
              </a:r>
              <a:r>
                <a:rPr lang="en-US" sz="4000" dirty="0" smtClean="0">
                  <a:latin typeface="Arial"/>
                  <a:cs typeface="Arial"/>
                </a:rPr>
                <a:t>visualize data on current VR trends, existing applications were reviewed and findings collected into a relational database using a custom-built desktop application. This application provided basic data entry and reporting features to properly organize and present information.</a:t>
              </a:r>
              <a:endParaRPr lang="en-US" sz="4000" dirty="0">
                <a:latin typeface="Arial"/>
                <a:cs typeface="Arial"/>
              </a:endParaRPr>
            </a:p>
          </p:txBody>
        </p:sp>
        <p:sp>
          <p:nvSpPr>
            <p:cNvPr id="11" name="TextBox 10"/>
            <p:cNvSpPr txBox="1"/>
            <p:nvPr/>
          </p:nvSpPr>
          <p:spPr>
            <a:xfrm>
              <a:off x="1922904" y="5817197"/>
              <a:ext cx="10238378" cy="1246495"/>
            </a:xfrm>
            <a:prstGeom prst="rect">
              <a:avLst/>
            </a:prstGeom>
            <a:noFill/>
          </p:spPr>
          <p:txBody>
            <a:bodyPr wrap="square" rtlCol="0">
              <a:spAutoFit/>
            </a:bodyPr>
            <a:lstStyle/>
            <a:p>
              <a:r>
                <a:rPr lang="en-US" sz="7200" b="1" dirty="0" smtClean="0">
                  <a:solidFill>
                    <a:srgbClr val="104F8B"/>
                  </a:solidFill>
                </a:rPr>
                <a:t>Vision</a:t>
              </a:r>
              <a:endParaRPr lang="en-US" sz="7200" b="1" dirty="0">
                <a:solidFill>
                  <a:srgbClr val="104F8B"/>
                </a:solidFill>
              </a:endParaRPr>
            </a:p>
          </p:txBody>
        </p:sp>
        <p:sp>
          <p:nvSpPr>
            <p:cNvPr id="12" name="TextBox 11"/>
            <p:cNvSpPr txBox="1"/>
            <p:nvPr/>
          </p:nvSpPr>
          <p:spPr>
            <a:xfrm>
              <a:off x="1922904" y="13728547"/>
              <a:ext cx="10410944" cy="1246495"/>
            </a:xfrm>
            <a:prstGeom prst="rect">
              <a:avLst/>
            </a:prstGeom>
            <a:noFill/>
          </p:spPr>
          <p:txBody>
            <a:bodyPr wrap="square" rtlCol="0">
              <a:spAutoFit/>
            </a:bodyPr>
            <a:lstStyle/>
            <a:p>
              <a:r>
                <a:rPr lang="en-US" sz="7200" b="1" dirty="0">
                  <a:solidFill>
                    <a:srgbClr val="104F8B"/>
                  </a:solidFill>
                </a:rPr>
                <a:t>Method</a:t>
              </a:r>
            </a:p>
          </p:txBody>
        </p:sp>
        <p:sp>
          <p:nvSpPr>
            <p:cNvPr id="23" name="TextBox 22"/>
            <p:cNvSpPr txBox="1"/>
            <p:nvPr/>
          </p:nvSpPr>
          <p:spPr>
            <a:xfrm>
              <a:off x="1922903" y="20657226"/>
              <a:ext cx="10551115" cy="3785652"/>
            </a:xfrm>
            <a:prstGeom prst="rect">
              <a:avLst/>
            </a:prstGeom>
            <a:noFill/>
          </p:spPr>
          <p:txBody>
            <a:bodyPr wrap="square" rtlCol="0">
              <a:spAutoFit/>
            </a:bodyPr>
            <a:lstStyle/>
            <a:p>
              <a:pPr algn="just"/>
              <a:r>
                <a:rPr lang="en-US" sz="4000" dirty="0" smtClean="0">
                  <a:latin typeface="Arial"/>
                  <a:cs typeface="Arial"/>
                </a:rPr>
                <a:t>     The results effectively determined genres and mechanics that trended to succeed on the VR platform. Analysis also determined what key genres and mechanics might be combined with the goal of providing a more robust VR experience.</a:t>
              </a:r>
              <a:endParaRPr lang="en-US" sz="4000" i="1" dirty="0">
                <a:latin typeface="Arial"/>
                <a:cs typeface="Arial"/>
              </a:endParaRPr>
            </a:p>
          </p:txBody>
        </p:sp>
        <p:sp>
          <p:nvSpPr>
            <p:cNvPr id="29" name="TextBox 28"/>
            <p:cNvSpPr txBox="1"/>
            <p:nvPr/>
          </p:nvSpPr>
          <p:spPr>
            <a:xfrm>
              <a:off x="1922904" y="19420536"/>
              <a:ext cx="10366862" cy="1246495"/>
            </a:xfrm>
            <a:prstGeom prst="rect">
              <a:avLst/>
            </a:prstGeom>
            <a:noFill/>
          </p:spPr>
          <p:txBody>
            <a:bodyPr wrap="square" rtlCol="0">
              <a:spAutoFit/>
            </a:bodyPr>
            <a:lstStyle/>
            <a:p>
              <a:r>
                <a:rPr lang="en-US" sz="7200" b="1" dirty="0" smtClean="0">
                  <a:solidFill>
                    <a:srgbClr val="104F8B"/>
                  </a:solidFill>
                </a:rPr>
                <a:t>Results</a:t>
              </a:r>
              <a:endParaRPr lang="en-US" sz="7200" b="1" dirty="0">
                <a:solidFill>
                  <a:srgbClr val="104F8B"/>
                </a:solidFill>
              </a:endParaRPr>
            </a:p>
          </p:txBody>
        </p:sp>
        <p:sp>
          <p:nvSpPr>
            <p:cNvPr id="18" name="TextBox 17"/>
            <p:cNvSpPr txBox="1"/>
            <p:nvPr/>
          </p:nvSpPr>
          <p:spPr>
            <a:xfrm>
              <a:off x="1382575" y="31067066"/>
              <a:ext cx="11592403" cy="584775"/>
            </a:xfrm>
            <a:prstGeom prst="rect">
              <a:avLst/>
            </a:prstGeom>
            <a:noFill/>
          </p:spPr>
          <p:txBody>
            <a:bodyPr wrap="square" rtlCol="0">
              <a:spAutoFit/>
            </a:bodyPr>
            <a:lstStyle/>
            <a:p>
              <a:pPr algn="ctr"/>
              <a:r>
                <a:rPr lang="en-US" sz="3200" i="1" dirty="0" smtClean="0">
                  <a:latin typeface="Arial"/>
                  <a:cs typeface="Arial"/>
                </a:rPr>
                <a:t>“Genres </a:t>
              </a:r>
              <a:r>
                <a:rPr lang="en-US" sz="3200" i="1" dirty="0">
                  <a:latin typeface="Arial"/>
                  <a:cs typeface="Arial"/>
                </a:rPr>
                <a:t>used among </a:t>
              </a:r>
              <a:r>
                <a:rPr lang="en-US" sz="3200" i="1" dirty="0" smtClean="0">
                  <a:latin typeface="Arial"/>
                  <a:cs typeface="Arial"/>
                </a:rPr>
                <a:t>VR applications</a:t>
              </a:r>
              <a:r>
                <a:rPr lang="en-US" sz="3200" i="1" dirty="0" smtClean="0">
                  <a:latin typeface="Arial"/>
                  <a:cs typeface="Arial"/>
                </a:rPr>
                <a:t>.”</a:t>
              </a:r>
              <a:endParaRPr lang="en-US" sz="3200" i="1" dirty="0" smtClean="0">
                <a:latin typeface="Arial"/>
                <a:cs typeface="Arial"/>
              </a:endParaRPr>
            </a:p>
          </p:txBody>
        </p: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9046" y="24659164"/>
              <a:ext cx="9982235" cy="6236483"/>
            </a:xfrm>
            <a:prstGeom prst="rect">
              <a:avLst/>
            </a:prstGeom>
            <a:ln>
              <a:noFill/>
            </a:ln>
            <a:effectLst>
              <a:outerShdw blurRad="190500" algn="tl" rotWithShape="0">
                <a:srgbClr val="000000">
                  <a:alpha val="70000"/>
                </a:srgbClr>
              </a:outerShdw>
            </a:effectLst>
          </p:spPr>
        </p:pic>
      </p:grpSp>
      <p:grpSp>
        <p:nvGrpSpPr>
          <p:cNvPr id="14" name="Group 13"/>
          <p:cNvGrpSpPr/>
          <p:nvPr/>
        </p:nvGrpSpPr>
        <p:grpSpPr>
          <a:xfrm>
            <a:off x="13447007" y="3938690"/>
            <a:ext cx="11813028" cy="28201374"/>
            <a:chOff x="13486764" y="3938690"/>
            <a:chExt cx="11813028" cy="28201374"/>
          </a:xfrm>
        </p:grpSpPr>
        <p:sp>
          <p:nvSpPr>
            <p:cNvPr id="24" name="Rectangle 23"/>
            <p:cNvSpPr/>
            <p:nvPr/>
          </p:nvSpPr>
          <p:spPr>
            <a:xfrm>
              <a:off x="13486764" y="3938690"/>
              <a:ext cx="11813028" cy="28201374"/>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TextBox 30"/>
            <p:cNvSpPr txBox="1"/>
            <p:nvPr/>
          </p:nvSpPr>
          <p:spPr>
            <a:xfrm>
              <a:off x="13515307" y="4002252"/>
              <a:ext cx="11784485" cy="1862048"/>
            </a:xfrm>
            <a:prstGeom prst="rect">
              <a:avLst/>
            </a:prstGeom>
            <a:noFill/>
            <a:effectLst>
              <a:glow rad="101600">
                <a:schemeClr val="accent2">
                  <a:satMod val="175000"/>
                  <a:alpha val="40000"/>
                </a:schemeClr>
              </a:glow>
            </a:effectLst>
          </p:spPr>
          <p:txBody>
            <a:bodyPr wrap="square" rtlCol="0">
              <a:spAutoFit/>
            </a:bodyPr>
            <a:lstStyle/>
            <a:p>
              <a:pPr algn="ctr"/>
              <a:r>
                <a:rPr lang="en-US" sz="11500" b="1" dirty="0" smtClean="0">
                  <a:solidFill>
                    <a:schemeClr val="accent1">
                      <a:lumMod val="75000"/>
                    </a:schemeClr>
                  </a:solidFill>
                  <a:effectLst/>
                </a:rPr>
                <a:t>DESIGN</a:t>
              </a:r>
              <a:endParaRPr lang="en-US" sz="11500" b="1" dirty="0">
                <a:solidFill>
                  <a:schemeClr val="accent1">
                    <a:lumMod val="75000"/>
                  </a:schemeClr>
                </a:solidFill>
                <a:effectLst/>
              </a:endParaRPr>
            </a:p>
          </p:txBody>
        </p:sp>
        <p:sp>
          <p:nvSpPr>
            <p:cNvPr id="9" name="TextBox 8"/>
            <p:cNvSpPr txBox="1"/>
            <p:nvPr/>
          </p:nvSpPr>
          <p:spPr>
            <a:xfrm>
              <a:off x="14150596" y="6955643"/>
              <a:ext cx="10552176" cy="5016758"/>
            </a:xfrm>
            <a:prstGeom prst="rect">
              <a:avLst/>
            </a:prstGeom>
            <a:noFill/>
          </p:spPr>
          <p:txBody>
            <a:bodyPr wrap="square" rtlCol="0" anchor="t">
              <a:spAutoFit/>
            </a:bodyPr>
            <a:lstStyle/>
            <a:p>
              <a:pPr algn="just"/>
              <a:r>
                <a:rPr lang="en-US" sz="4000" dirty="0" smtClean="0">
                  <a:latin typeface="Arial"/>
                  <a:cs typeface="Arial"/>
                </a:rPr>
                <a:t>     The team chose to utilize the following </a:t>
              </a:r>
              <a:r>
                <a:rPr lang="en-US" sz="4000" dirty="0" smtClean="0">
                  <a:latin typeface="Arial"/>
                  <a:cs typeface="Arial"/>
                </a:rPr>
                <a:t>genres to incorporate into the design: </a:t>
              </a:r>
              <a:r>
                <a:rPr lang="en-US" sz="4000" b="1" dirty="0" smtClean="0">
                  <a:latin typeface="Arial"/>
                  <a:cs typeface="Arial"/>
                </a:rPr>
                <a:t>Educational, Simulation, Strategy, </a:t>
              </a:r>
              <a:r>
                <a:rPr lang="en-US" sz="4000" dirty="0" smtClean="0">
                  <a:latin typeface="Arial"/>
                  <a:cs typeface="Arial"/>
                </a:rPr>
                <a:t>and</a:t>
              </a:r>
              <a:r>
                <a:rPr lang="en-US" sz="4000" b="1" dirty="0" smtClean="0">
                  <a:latin typeface="Arial"/>
                  <a:cs typeface="Arial"/>
                </a:rPr>
                <a:t> Game</a:t>
              </a:r>
              <a:r>
                <a:rPr lang="en-US" sz="4000" dirty="0" smtClean="0">
                  <a:latin typeface="Arial"/>
                  <a:cs typeface="Arial"/>
                </a:rPr>
                <a:t>. These genres were well-placed for the VR platform, and also provided a synergy between the following mechanics: </a:t>
              </a:r>
              <a:r>
                <a:rPr lang="en-US" sz="4000" b="1" dirty="0" smtClean="0">
                  <a:latin typeface="Arial"/>
                  <a:cs typeface="Arial"/>
                </a:rPr>
                <a:t>360-degree View, Item Use, </a:t>
              </a:r>
              <a:r>
                <a:rPr lang="en-US" sz="4000" dirty="0" smtClean="0">
                  <a:latin typeface="Arial"/>
                  <a:cs typeface="Arial"/>
                </a:rPr>
                <a:t>and</a:t>
              </a:r>
              <a:r>
                <a:rPr lang="en-US" sz="4000" b="1" dirty="0" smtClean="0">
                  <a:latin typeface="Arial"/>
                  <a:cs typeface="Arial"/>
                </a:rPr>
                <a:t> Static </a:t>
              </a:r>
              <a:r>
                <a:rPr lang="en-US" sz="4000" b="1" dirty="0" smtClean="0">
                  <a:latin typeface="Arial"/>
                  <a:cs typeface="Arial"/>
                </a:rPr>
                <a:t>User </a:t>
              </a:r>
              <a:r>
                <a:rPr lang="en-US" sz="4000" b="1" dirty="0" smtClean="0">
                  <a:latin typeface="Arial"/>
                  <a:cs typeface="Arial"/>
                </a:rPr>
                <a:t>Interface.</a:t>
              </a:r>
            </a:p>
          </p:txBody>
        </p:sp>
        <p:sp>
          <p:nvSpPr>
            <p:cNvPr id="13" name="TextBox 12"/>
            <p:cNvSpPr txBox="1"/>
            <p:nvPr/>
          </p:nvSpPr>
          <p:spPr>
            <a:xfrm>
              <a:off x="14150596" y="5863363"/>
              <a:ext cx="10552176" cy="1200329"/>
            </a:xfrm>
            <a:prstGeom prst="rect">
              <a:avLst/>
            </a:prstGeom>
            <a:noFill/>
          </p:spPr>
          <p:txBody>
            <a:bodyPr wrap="square" rtlCol="0">
              <a:spAutoFit/>
            </a:bodyPr>
            <a:lstStyle/>
            <a:p>
              <a:r>
                <a:rPr lang="en-US" sz="7200" b="1" dirty="0" smtClean="0">
                  <a:solidFill>
                    <a:srgbClr val="104F8B"/>
                  </a:solidFill>
                </a:rPr>
                <a:t>Genre &amp; Mechanics</a:t>
              </a:r>
              <a:endParaRPr lang="en-US" sz="7200" b="1" dirty="0">
                <a:solidFill>
                  <a:srgbClr val="104F8B"/>
                </a:solidFill>
              </a:endParaRPr>
            </a:p>
          </p:txBody>
        </p:sp>
        <p:sp>
          <p:nvSpPr>
            <p:cNvPr id="8" name="TextBox 7"/>
            <p:cNvSpPr txBox="1"/>
            <p:nvPr/>
          </p:nvSpPr>
          <p:spPr>
            <a:xfrm>
              <a:off x="14104025" y="31069259"/>
              <a:ext cx="10552175" cy="584775"/>
            </a:xfrm>
            <a:prstGeom prst="rect">
              <a:avLst/>
            </a:prstGeom>
            <a:noFill/>
          </p:spPr>
          <p:txBody>
            <a:bodyPr wrap="square" rtlCol="0">
              <a:spAutoFit/>
            </a:bodyPr>
            <a:lstStyle/>
            <a:p>
              <a:pPr algn="ctr"/>
              <a:r>
                <a:rPr lang="en-US" sz="3200" i="1" dirty="0" smtClean="0">
                  <a:latin typeface="Arial"/>
                  <a:cs typeface="Arial"/>
                </a:rPr>
                <a:t>Application Architecture – (Unity Game Engine)</a:t>
              </a:r>
              <a:endParaRPr lang="en-US" sz="3200" i="1" dirty="0">
                <a:latin typeface="Arial"/>
                <a:cs typeface="Arial"/>
              </a:endParaRPr>
            </a:p>
          </p:txBody>
        </p:sp>
        <p:pic>
          <p:nvPicPr>
            <p:cNvPr id="27" name="Picture 2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78163" y="12244418"/>
              <a:ext cx="9916789" cy="5578193"/>
            </a:xfrm>
            <a:prstGeom prst="rect">
              <a:avLst/>
            </a:prstGeom>
            <a:ln>
              <a:noFill/>
            </a:ln>
            <a:effectLst>
              <a:outerShdw blurRad="190500" algn="tl" rotWithShape="0">
                <a:srgbClr val="000000">
                  <a:alpha val="70000"/>
                </a:srgbClr>
              </a:outerShdw>
            </a:effectLst>
          </p:spPr>
        </p:pic>
        <p:sp>
          <p:nvSpPr>
            <p:cNvPr id="38" name="TextBox 37"/>
            <p:cNvSpPr txBox="1"/>
            <p:nvPr/>
          </p:nvSpPr>
          <p:spPr>
            <a:xfrm>
              <a:off x="14110840" y="18423964"/>
              <a:ext cx="10552176" cy="1200329"/>
            </a:xfrm>
            <a:prstGeom prst="rect">
              <a:avLst/>
            </a:prstGeom>
            <a:noFill/>
          </p:spPr>
          <p:txBody>
            <a:bodyPr wrap="square" rtlCol="0">
              <a:spAutoFit/>
            </a:bodyPr>
            <a:lstStyle/>
            <a:p>
              <a:r>
                <a:rPr lang="en-US" sz="7200" b="1" dirty="0" smtClean="0">
                  <a:solidFill>
                    <a:srgbClr val="104F8B"/>
                  </a:solidFill>
                </a:rPr>
                <a:t>Architecture</a:t>
              </a:r>
              <a:endParaRPr lang="en-US" sz="7200" b="1" dirty="0">
                <a:solidFill>
                  <a:srgbClr val="104F8B"/>
                </a:solidFill>
              </a:endParaRPr>
            </a:p>
          </p:txBody>
        </p:sp>
        <p:pic>
          <p:nvPicPr>
            <p:cNvPr id="40" name="Picture 3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531590" y="24395077"/>
              <a:ext cx="9916789" cy="6563936"/>
            </a:xfrm>
            <a:prstGeom prst="rect">
              <a:avLst/>
            </a:prstGeom>
            <a:ln>
              <a:noFill/>
            </a:ln>
            <a:effectLst>
              <a:outerShdw blurRad="190500" algn="tl" rotWithShape="0">
                <a:srgbClr val="000000">
                  <a:alpha val="70000"/>
                </a:srgbClr>
              </a:outerShdw>
            </a:effectLst>
          </p:spPr>
        </p:pic>
      </p:grpSp>
      <p:grpSp>
        <p:nvGrpSpPr>
          <p:cNvPr id="7" name="Group 6"/>
          <p:cNvGrpSpPr/>
          <p:nvPr/>
        </p:nvGrpSpPr>
        <p:grpSpPr>
          <a:xfrm>
            <a:off x="27654740" y="5967149"/>
            <a:ext cx="7779170" cy="5474682"/>
            <a:chOff x="27679911" y="6122863"/>
            <a:chExt cx="7779170" cy="5474682"/>
          </a:xfrm>
        </p:grpSpPr>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679911" y="6122863"/>
              <a:ext cx="7779170" cy="5474682"/>
            </a:xfrm>
            <a:prstGeom prst="rect">
              <a:avLst/>
            </a:prstGeom>
            <a:ln>
              <a:noFill/>
            </a:ln>
            <a:effectLst>
              <a:outerShdw blurRad="190500" algn="tl" rotWithShape="0">
                <a:srgbClr val="000000">
                  <a:alpha val="70000"/>
                </a:srgbClr>
              </a:outerShdw>
            </a:effectLst>
          </p:spPr>
        </p:pic>
        <p:pic>
          <p:nvPicPr>
            <p:cNvPr id="25" name="Picture 2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330998" y="10560381"/>
              <a:ext cx="3019149" cy="942918"/>
            </a:xfrm>
            <a:prstGeom prst="rect">
              <a:avLst/>
            </a:prstGeom>
            <a:ln>
              <a:noFill/>
            </a:ln>
            <a:effectLst>
              <a:outerShdw blurRad="190500" algn="tl" rotWithShape="0">
                <a:srgbClr val="000000">
                  <a:alpha val="70000"/>
                </a:srgbClr>
              </a:outerShdw>
            </a:effectLst>
          </p:spPr>
        </p:pic>
      </p:grpSp>
      <p:sp>
        <p:nvSpPr>
          <p:cNvPr id="33" name="TextBox 32"/>
          <p:cNvSpPr txBox="1"/>
          <p:nvPr/>
        </p:nvSpPr>
        <p:spPr>
          <a:xfrm>
            <a:off x="26268237" y="11937695"/>
            <a:ext cx="10552176" cy="6247864"/>
          </a:xfrm>
          <a:prstGeom prst="rect">
            <a:avLst/>
          </a:prstGeom>
          <a:noFill/>
        </p:spPr>
        <p:txBody>
          <a:bodyPr wrap="square" rtlCol="0" anchor="t">
            <a:spAutoFit/>
          </a:bodyPr>
          <a:lstStyle/>
          <a:p>
            <a:pPr algn="just"/>
            <a:r>
              <a:rPr lang="en-US" sz="4000" dirty="0" smtClean="0">
                <a:latin typeface="Arial"/>
                <a:cs typeface="Arial"/>
              </a:rPr>
              <a:t>     </a:t>
            </a:r>
            <a:r>
              <a:rPr lang="en-US" sz="4000" dirty="0" smtClean="0">
                <a:latin typeface="Arial"/>
                <a:cs typeface="Arial"/>
              </a:rPr>
              <a:t>A prototype system was developed using the Unity Game Engine, and tested on a mobile VR device (Samsung Gear VR). Focus was placed on creating a real time simulation that included turn-based, “seasonal” events. Cultural details were researched and included </a:t>
            </a:r>
            <a:r>
              <a:rPr lang="en-US" sz="4000" dirty="0" smtClean="0">
                <a:latin typeface="Arial"/>
                <a:cs typeface="Arial"/>
              </a:rPr>
              <a:t>in </a:t>
            </a:r>
            <a:r>
              <a:rPr lang="en-US" sz="4000" dirty="0" smtClean="0">
                <a:latin typeface="Arial"/>
                <a:cs typeface="Arial"/>
              </a:rPr>
              <a:t>a tribal community, family units, and economic activities, while a dynamic map structure was created to track the placement and state of game elements.</a:t>
            </a:r>
            <a:endParaRPr lang="en-US" sz="4000" b="1" dirty="0" smtClean="0">
              <a:latin typeface="Arial"/>
              <a:cs typeface="Arial"/>
            </a:endParaRPr>
          </a:p>
        </p:txBody>
      </p:sp>
      <p:sp>
        <p:nvSpPr>
          <p:cNvPr id="20" name="TextBox 19"/>
          <p:cNvSpPr txBox="1"/>
          <p:nvPr/>
        </p:nvSpPr>
        <p:spPr>
          <a:xfrm>
            <a:off x="14538406" y="17867503"/>
            <a:ext cx="9877032" cy="584775"/>
          </a:xfrm>
          <a:prstGeom prst="rect">
            <a:avLst/>
          </a:prstGeom>
          <a:noFill/>
        </p:spPr>
        <p:txBody>
          <a:bodyPr wrap="square" rtlCol="0">
            <a:spAutoFit/>
          </a:bodyPr>
          <a:lstStyle/>
          <a:p>
            <a:pPr algn="ctr"/>
            <a:r>
              <a:rPr lang="en-US" sz="3200" i="1" dirty="0">
                <a:latin typeface="Arial"/>
                <a:cs typeface="Arial"/>
              </a:rPr>
              <a:t>Conceptual 3D </a:t>
            </a:r>
            <a:r>
              <a:rPr lang="en-US" sz="3200" i="1" dirty="0" smtClean="0">
                <a:latin typeface="Arial"/>
                <a:cs typeface="Arial"/>
              </a:rPr>
              <a:t>Render</a:t>
            </a:r>
            <a:endParaRPr lang="en-US" sz="3200" dirty="0"/>
          </a:p>
        </p:txBody>
      </p:sp>
      <p:sp>
        <p:nvSpPr>
          <p:cNvPr id="39" name="TextBox 38"/>
          <p:cNvSpPr txBox="1"/>
          <p:nvPr/>
        </p:nvSpPr>
        <p:spPr>
          <a:xfrm>
            <a:off x="14174139" y="19587610"/>
            <a:ext cx="10552176" cy="4401205"/>
          </a:xfrm>
          <a:prstGeom prst="rect">
            <a:avLst/>
          </a:prstGeom>
          <a:noFill/>
        </p:spPr>
        <p:txBody>
          <a:bodyPr wrap="square" rtlCol="0" anchor="t">
            <a:spAutoFit/>
          </a:bodyPr>
          <a:lstStyle/>
          <a:p>
            <a:pPr algn="just"/>
            <a:r>
              <a:rPr lang="en-US" sz="4000" dirty="0" smtClean="0">
                <a:latin typeface="Arial"/>
                <a:cs typeface="Arial"/>
              </a:rPr>
              <a:t>     The </a:t>
            </a:r>
            <a:r>
              <a:rPr lang="en-US" sz="4000" dirty="0">
                <a:latin typeface="Arial"/>
                <a:cs typeface="Arial"/>
              </a:rPr>
              <a:t>mixture of these genres and mechanics </a:t>
            </a:r>
            <a:r>
              <a:rPr lang="en-US" sz="4000" dirty="0" smtClean="0">
                <a:latin typeface="Arial"/>
                <a:cs typeface="Arial"/>
              </a:rPr>
              <a:t>directed the  design </a:t>
            </a:r>
            <a:r>
              <a:rPr lang="en-US" sz="4000" dirty="0">
                <a:latin typeface="Arial"/>
                <a:cs typeface="Arial"/>
              </a:rPr>
              <a:t>of a </a:t>
            </a:r>
            <a:r>
              <a:rPr lang="en-US" sz="4000" dirty="0" smtClean="0">
                <a:latin typeface="Arial"/>
                <a:cs typeface="Arial"/>
              </a:rPr>
              <a:t>real time </a:t>
            </a:r>
            <a:r>
              <a:rPr lang="en-US" sz="4000" dirty="0">
                <a:latin typeface="Arial"/>
                <a:cs typeface="Arial"/>
              </a:rPr>
              <a:t>strategy, cultural simulation experience </a:t>
            </a:r>
            <a:r>
              <a:rPr lang="en-US" sz="4000" dirty="0" smtClean="0">
                <a:latin typeface="Arial"/>
                <a:cs typeface="Arial"/>
              </a:rPr>
              <a:t>inspired by the North American, Mississippian cultural </a:t>
            </a:r>
            <a:r>
              <a:rPr lang="en-US" sz="4000" dirty="0">
                <a:latin typeface="Arial"/>
                <a:cs typeface="Arial"/>
              </a:rPr>
              <a:t>period (“Mound Builders</a:t>
            </a:r>
            <a:r>
              <a:rPr lang="en-US" sz="4000" dirty="0" smtClean="0">
                <a:latin typeface="Arial"/>
                <a:cs typeface="Arial"/>
              </a:rPr>
              <a:t>”). </a:t>
            </a:r>
            <a:r>
              <a:rPr lang="en-US" sz="4000" dirty="0">
                <a:latin typeface="Arial"/>
                <a:cs typeface="Arial"/>
              </a:rPr>
              <a:t>A complex </a:t>
            </a:r>
            <a:r>
              <a:rPr lang="en-US" sz="4000" dirty="0" smtClean="0">
                <a:latin typeface="Arial"/>
                <a:cs typeface="Arial"/>
              </a:rPr>
              <a:t>system </a:t>
            </a:r>
            <a:r>
              <a:rPr lang="en-US" sz="4000" dirty="0">
                <a:latin typeface="Arial"/>
                <a:cs typeface="Arial"/>
              </a:rPr>
              <a:t>of resource gathering and </a:t>
            </a:r>
            <a:r>
              <a:rPr lang="en-US" sz="4000" dirty="0" smtClean="0">
                <a:latin typeface="Arial"/>
                <a:cs typeface="Arial"/>
              </a:rPr>
              <a:t>asset production </a:t>
            </a:r>
            <a:r>
              <a:rPr lang="en-US" sz="4000" dirty="0">
                <a:latin typeface="Arial"/>
                <a:cs typeface="Arial"/>
              </a:rPr>
              <a:t>was defined and documented</a:t>
            </a:r>
            <a:r>
              <a:rPr lang="en-US" sz="4000" dirty="0" smtClean="0">
                <a:latin typeface="Arial"/>
                <a:cs typeface="Arial"/>
              </a:rPr>
              <a:t>.</a:t>
            </a:r>
            <a:endParaRPr lang="en-US" sz="4000" dirty="0"/>
          </a:p>
        </p:txBody>
      </p:sp>
      <p:sp>
        <p:nvSpPr>
          <p:cNvPr id="42" name="TextBox 41"/>
          <p:cNvSpPr txBox="1"/>
          <p:nvPr/>
        </p:nvSpPr>
        <p:spPr>
          <a:xfrm>
            <a:off x="26420637" y="25571887"/>
            <a:ext cx="10552176" cy="5632311"/>
          </a:xfrm>
          <a:prstGeom prst="rect">
            <a:avLst/>
          </a:prstGeom>
          <a:noFill/>
        </p:spPr>
        <p:txBody>
          <a:bodyPr wrap="square" rtlCol="0" anchor="t">
            <a:spAutoFit/>
          </a:bodyPr>
          <a:lstStyle/>
          <a:p>
            <a:pPr algn="just"/>
            <a:r>
              <a:rPr lang="en-US" sz="4000" dirty="0" smtClean="0">
                <a:latin typeface="Arial"/>
                <a:cs typeface="Arial"/>
              </a:rPr>
              <a:t>     Our team discovered that Virtual Reality application design and development is a new frontier that has a mysterious future. The technology holds great potential for use in entertainment, education and job training. This project granted team members valuable insight </a:t>
            </a:r>
            <a:r>
              <a:rPr lang="en-US" sz="4000" dirty="0">
                <a:latin typeface="Arial"/>
                <a:cs typeface="Arial"/>
              </a:rPr>
              <a:t>into unique system </a:t>
            </a:r>
            <a:r>
              <a:rPr lang="en-US" sz="4000" dirty="0" smtClean="0">
                <a:latin typeface="Arial"/>
                <a:cs typeface="Arial"/>
              </a:rPr>
              <a:t>design and collaboration </a:t>
            </a:r>
            <a:r>
              <a:rPr lang="en-US" sz="4000" dirty="0" smtClean="0">
                <a:latin typeface="Arial"/>
                <a:cs typeface="Arial"/>
              </a:rPr>
              <a:t>between software engineering and visual communication.</a:t>
            </a:r>
            <a:endParaRPr lang="en-US" sz="4000" dirty="0">
              <a:solidFill>
                <a:srgbClr val="000000"/>
              </a:solidFill>
              <a:latin typeface="Arial"/>
              <a:cs typeface="Arial"/>
            </a:endParaRPr>
          </a:p>
        </p:txBody>
      </p:sp>
      <p:sp>
        <p:nvSpPr>
          <p:cNvPr id="43" name="TextBox 42"/>
          <p:cNvSpPr txBox="1"/>
          <p:nvPr/>
        </p:nvSpPr>
        <p:spPr>
          <a:xfrm>
            <a:off x="26467427" y="24427914"/>
            <a:ext cx="10552176" cy="1107996"/>
          </a:xfrm>
          <a:prstGeom prst="rect">
            <a:avLst/>
          </a:prstGeom>
          <a:noFill/>
        </p:spPr>
        <p:txBody>
          <a:bodyPr wrap="square" rtlCol="0">
            <a:spAutoFit/>
          </a:bodyPr>
          <a:lstStyle/>
          <a:p>
            <a:r>
              <a:rPr lang="en-US" sz="6600" b="1" dirty="0" smtClean="0">
                <a:solidFill>
                  <a:srgbClr val="104F8B"/>
                </a:solidFill>
              </a:rPr>
              <a:t>Conclusion</a:t>
            </a:r>
            <a:endParaRPr lang="en-US" sz="6600" u="sng" dirty="0">
              <a:solidFill>
                <a:srgbClr val="4F81BD"/>
              </a:solidFill>
            </a:endParaRPr>
          </a:p>
        </p:txBody>
      </p:sp>
    </p:spTree>
    <p:extLst>
      <p:ext uri="{BB962C8B-B14F-4D97-AF65-F5344CB8AC3E}">
        <p14:creationId xmlns:p14="http://schemas.microsoft.com/office/powerpoint/2010/main" val="170224590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852</TotalTime>
  <Words>502</Words>
  <Application>Microsoft Office PowerPoint</Application>
  <PresentationFormat>Custom</PresentationFormat>
  <Paragraphs>24</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Adobe Gothic Std B</vt:lpstr>
      <vt:lpstr>Arial</vt:lpstr>
      <vt:lpstr>Calibri</vt:lpstr>
      <vt:lpstr>Calibri Light</vt:lpstr>
      <vt:lpstr>Office Theme</vt:lpstr>
      <vt:lpstr>VR Application Research &amp; Design</vt:lpstr>
    </vt:vector>
  </TitlesOfParts>
  <Company>printingservices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Print services</dc:creator>
  <cp:lastModifiedBy>Daniel Johnson</cp:lastModifiedBy>
  <cp:revision>117</cp:revision>
  <cp:lastPrinted>2016-04-05T13:57:46Z</cp:lastPrinted>
  <dcterms:created xsi:type="dcterms:W3CDTF">2016-02-29T20:17:18Z</dcterms:created>
  <dcterms:modified xsi:type="dcterms:W3CDTF">2017-04-13T16:03:21Z</dcterms:modified>
</cp:coreProperties>
</file>

<file path=docProps/thumbnail.jpeg>
</file>